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437" r:id="rId3"/>
    <p:sldId id="462" r:id="rId4"/>
    <p:sldId id="463" r:id="rId5"/>
    <p:sldId id="464" r:id="rId6"/>
    <p:sldId id="465" r:id="rId7"/>
    <p:sldId id="466"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462"/>
            <p14:sldId id="463"/>
            <p14:sldId id="464"/>
            <p14:sldId id="465"/>
            <p14:sldId id="466"/>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26-Nov-23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8</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26-Nov-23</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26-Nov-23</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26-Nov-23</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26-Nov-23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714999"/>
          </a:xfrm>
        </p:spPr>
        <p:txBody>
          <a:bodyPr/>
          <a:lstStyle/>
          <a:p>
            <a:r>
              <a:rPr lang="en-US" b="1" dirty="0" smtClean="0"/>
              <a:t>DR SNSRCAS, CBE</a:t>
            </a:r>
            <a:r>
              <a:rPr lang="en-US" dirty="0" smtClean="0"/>
              <a:t/>
            </a:r>
            <a:br>
              <a:rPr lang="en-US" dirty="0" smtClean="0"/>
            </a:br>
            <a:r>
              <a:rPr lang="en-US" dirty="0"/>
              <a:t> Introduction to Digital </a:t>
            </a:r>
            <a:r>
              <a:rPr lang="en-US" dirty="0" smtClean="0"/>
              <a:t>Forensics</a:t>
            </a:r>
            <a:br>
              <a:rPr lang="en-US" dirty="0" smtClean="0"/>
            </a:br>
            <a:r>
              <a:rPr lang="en-US" dirty="0"/>
              <a:t>21PCA213 </a:t>
            </a:r>
            <a:r>
              <a:rPr lang="en-US" b="1" dirty="0" smtClean="0">
                <a:solidFill>
                  <a:srgbClr val="00B050"/>
                </a:solidFill>
              </a:rPr>
              <a:t/>
            </a:r>
            <a:br>
              <a:rPr lang="en-US" b="1" dirty="0" smtClean="0">
                <a:solidFill>
                  <a:srgbClr val="00B050"/>
                </a:solidFill>
              </a:rPr>
            </a:br>
            <a:r>
              <a:rPr lang="en-US" b="1" dirty="0" smtClean="0">
                <a:solidFill>
                  <a:srgbClr val="C00000"/>
                </a:solidFill>
              </a:rPr>
              <a:t>I MCA  ODD SEM</a:t>
            </a:r>
            <a:br>
              <a:rPr lang="en-US" b="1" dirty="0" smtClean="0">
                <a:solidFill>
                  <a:srgbClr val="C00000"/>
                </a:solidFill>
              </a:rPr>
            </a:br>
            <a:r>
              <a:rPr lang="en-US" b="1" dirty="0" smtClean="0">
                <a:solidFill>
                  <a:srgbClr val="C00000"/>
                </a:solidFill>
              </a:rPr>
              <a:t>UNIT IV</a:t>
            </a:r>
            <a:br>
              <a:rPr lang="en-US" b="1" dirty="0" smtClean="0">
                <a:solidFill>
                  <a:srgbClr val="C00000"/>
                </a:solidFill>
              </a:rPr>
            </a:br>
            <a:r>
              <a:rPr lang="en-US" dirty="0"/>
              <a:t>procedure to collect evidence in crime scene</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spcBef>
                <a:spcPts val="0"/>
              </a:spcBef>
              <a:buNone/>
            </a:pPr>
            <a:r>
              <a:rPr lang="en-US" dirty="0"/>
              <a:t>procedure to collect evidence in crime scene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570756"/>
          </a:xfrm>
          <a:prstGeom prst="rect">
            <a:avLst/>
          </a:prstGeom>
        </p:spPr>
        <p:txBody>
          <a:bodyPr wrap="square">
            <a:spAutoFit/>
          </a:bodyPr>
          <a:lstStyle/>
          <a:p>
            <a:r>
              <a:rPr lang="en-US" sz="2400" dirty="0"/>
              <a:t>Collecting evidence at a crime scene is a critical step in the investigative process. Proper handling and documentation of evidence are essential to ensure its admissibility in court. Here's a general procedure for collecting evidence at a crime scene:</a:t>
            </a:r>
          </a:p>
          <a:p>
            <a:r>
              <a:rPr lang="en-US" sz="2400" b="1" dirty="0"/>
              <a:t>Safety First:</a:t>
            </a:r>
            <a:endParaRPr lang="en-US" sz="2400" dirty="0"/>
          </a:p>
          <a:p>
            <a:pPr lvl="1"/>
            <a:r>
              <a:rPr lang="en-US" sz="2400" dirty="0"/>
              <a:t>Ensure the safety of yourself, your team, and any potential witnesses.</a:t>
            </a:r>
          </a:p>
          <a:p>
            <a:pPr lvl="1"/>
            <a:r>
              <a:rPr lang="en-US" sz="2400" dirty="0"/>
              <a:t>Assess the scene for any immediate dangers, such as hazardous materials, weapons, or other threats.</a:t>
            </a:r>
          </a:p>
          <a:p>
            <a:r>
              <a:rPr lang="en-US" sz="2400" b="1" dirty="0"/>
              <a:t>Secure and Control the Scene:</a:t>
            </a:r>
            <a:endParaRPr lang="en-US" sz="2400" dirty="0"/>
          </a:p>
          <a:p>
            <a:pPr lvl="1"/>
            <a:r>
              <a:rPr lang="en-US" sz="2400" dirty="0"/>
              <a:t>Establish a perimeter to control access to the crime scene.</a:t>
            </a:r>
          </a:p>
          <a:p>
            <a:pPr lvl="1"/>
            <a:r>
              <a:rPr lang="en-US" sz="2400" dirty="0"/>
              <a:t>Limit the number of people entering the scene to essential personnel, such as investigators, crime scene technicians, and necessary law enforcement personnel.</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spcBef>
                <a:spcPts val="0"/>
              </a:spcBef>
              <a:buNone/>
            </a:pPr>
            <a:r>
              <a:rPr lang="en-US" dirty="0"/>
              <a:t>procedure to collect evidence in crime scene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940088"/>
          </a:xfrm>
          <a:prstGeom prst="rect">
            <a:avLst/>
          </a:prstGeom>
        </p:spPr>
        <p:txBody>
          <a:bodyPr wrap="square">
            <a:spAutoFit/>
          </a:bodyPr>
          <a:lstStyle/>
          <a:p>
            <a:r>
              <a:rPr lang="en-US" sz="2400" b="1" dirty="0"/>
              <a:t>Document the Scene:</a:t>
            </a:r>
            <a:endParaRPr lang="en-US" sz="2400" dirty="0"/>
          </a:p>
          <a:p>
            <a:pPr lvl="1"/>
            <a:r>
              <a:rPr lang="en-US" sz="2400" dirty="0"/>
              <a:t>Take photographs and videos of the entire crime scene from multiple angles before disturbing anything.</a:t>
            </a:r>
          </a:p>
          <a:p>
            <a:pPr lvl="1"/>
            <a:r>
              <a:rPr lang="en-US" sz="2400" dirty="0"/>
              <a:t>Create a rough sketch or diagram of the scene, noting the location of evidence, landmarks, and measurements.</a:t>
            </a:r>
          </a:p>
          <a:p>
            <a:r>
              <a:rPr lang="en-US" sz="2400" b="1" dirty="0"/>
              <a:t>Initial Walkthrough:</a:t>
            </a:r>
            <a:endParaRPr lang="en-US" sz="2400" dirty="0"/>
          </a:p>
          <a:p>
            <a:pPr lvl="1"/>
            <a:r>
              <a:rPr lang="en-US" sz="2400" dirty="0"/>
              <a:t>Conduct an initial walkthrough to identify potential evidence and areas of interest.</a:t>
            </a:r>
          </a:p>
          <a:p>
            <a:pPr lvl="1"/>
            <a:r>
              <a:rPr lang="en-US" sz="2400" dirty="0"/>
              <a:t>Note any potential perishable evidence that may degrade or be altered over time.</a:t>
            </a:r>
          </a:p>
          <a:p>
            <a:r>
              <a:rPr lang="en-US" sz="2400" b="1" dirty="0"/>
              <a:t>Evidence Marking and Tagging:</a:t>
            </a:r>
            <a:endParaRPr lang="en-US" sz="2400" dirty="0"/>
          </a:p>
          <a:p>
            <a:pPr lvl="1"/>
            <a:r>
              <a:rPr lang="en-US" sz="2400" dirty="0"/>
              <a:t>Mark and document the location of each piece of evidence.</a:t>
            </a:r>
          </a:p>
          <a:p>
            <a:pPr lvl="1"/>
            <a:r>
              <a:rPr lang="en-US" sz="2400" dirty="0"/>
              <a:t>Use numbered markers, flags, or cones to identify each piece of evidence.</a:t>
            </a:r>
          </a:p>
          <a:p>
            <a:pPr lvl="1"/>
            <a:r>
              <a:rPr lang="en-US" sz="2400" dirty="0"/>
              <a:t>Record the date, time, and your initials on each marker.</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155616344"/>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spcBef>
                <a:spcPts val="0"/>
              </a:spcBef>
              <a:buNone/>
            </a:pPr>
            <a:r>
              <a:rPr lang="en-US" dirty="0"/>
              <a:t>procedure to collect evidence in crime scene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940088"/>
          </a:xfrm>
          <a:prstGeom prst="rect">
            <a:avLst/>
          </a:prstGeom>
        </p:spPr>
        <p:txBody>
          <a:bodyPr wrap="square">
            <a:spAutoFit/>
          </a:bodyPr>
          <a:lstStyle/>
          <a:p>
            <a:r>
              <a:rPr lang="en-US" sz="2400" b="1" dirty="0"/>
              <a:t>Photograph Evidence:</a:t>
            </a:r>
            <a:endParaRPr lang="en-US" sz="2400" dirty="0"/>
          </a:p>
          <a:p>
            <a:pPr lvl="1"/>
            <a:r>
              <a:rPr lang="en-US" sz="2400" dirty="0"/>
              <a:t>Take close-up photographs of each piece of evidence, using a scale or ruler for size reference.</a:t>
            </a:r>
          </a:p>
          <a:p>
            <a:pPr lvl="1"/>
            <a:r>
              <a:rPr lang="en-US" sz="2400" dirty="0"/>
              <a:t>Capture images from multiple angles and distances.</a:t>
            </a:r>
          </a:p>
          <a:p>
            <a:r>
              <a:rPr lang="en-US" sz="2400" b="1" dirty="0"/>
              <a:t>Evidence Collection:</a:t>
            </a:r>
            <a:endParaRPr lang="en-US" sz="2400" dirty="0"/>
          </a:p>
          <a:p>
            <a:pPr lvl="1"/>
            <a:r>
              <a:rPr lang="en-US" sz="2400" dirty="0"/>
              <a:t>Use proper techniques and tools for collecting different types of evidence:</a:t>
            </a:r>
          </a:p>
          <a:p>
            <a:pPr lvl="2"/>
            <a:r>
              <a:rPr lang="en-US" sz="2400" b="1" dirty="0"/>
              <a:t>Biological Evidence (Blood, Hair, etc.):</a:t>
            </a:r>
            <a:r>
              <a:rPr lang="en-US" sz="2400" dirty="0"/>
              <a:t> Collect using clean, sterile tools, and store in appropriate containers (e.g., paper bags or envelopes).</a:t>
            </a:r>
          </a:p>
          <a:p>
            <a:pPr lvl="2"/>
            <a:r>
              <a:rPr lang="en-US" sz="2400" b="1" dirty="0"/>
              <a:t>Trace Evidence (Fibers, Glass, etc.):</a:t>
            </a:r>
            <a:r>
              <a:rPr lang="en-US" sz="2400" dirty="0"/>
              <a:t> Use forceps to pick up small items or collect larger items with clean tools.</a:t>
            </a:r>
          </a:p>
          <a:p>
            <a:pPr lvl="2"/>
            <a:r>
              <a:rPr lang="en-US" sz="2400" b="1" dirty="0"/>
              <a:t>Firearms and Weapons:</a:t>
            </a:r>
            <a:r>
              <a:rPr lang="en-US" sz="2400" dirty="0"/>
              <a:t> Handle with care, and use gloves. Package in a way that prevents alteration or accidental discharge.</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52772998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spcBef>
                <a:spcPts val="0"/>
              </a:spcBef>
              <a:buNone/>
            </a:pPr>
            <a:r>
              <a:rPr lang="en-US" dirty="0"/>
              <a:t>procedure to collect evidence in crime scene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093428"/>
          </a:xfrm>
          <a:prstGeom prst="rect">
            <a:avLst/>
          </a:prstGeom>
        </p:spPr>
        <p:txBody>
          <a:bodyPr wrap="square">
            <a:spAutoFit/>
          </a:bodyPr>
          <a:lstStyle/>
          <a:p>
            <a:pPr lvl="2"/>
            <a:r>
              <a:rPr lang="en-US" sz="2400" b="1" dirty="0"/>
              <a:t>Documents:</a:t>
            </a:r>
            <a:r>
              <a:rPr lang="en-US" sz="2400" dirty="0"/>
              <a:t> Handle with gloves, place in protective sleeves or bags, and avoid folding or contaminating.</a:t>
            </a:r>
          </a:p>
          <a:p>
            <a:r>
              <a:rPr lang="en-US" sz="2400" b="1" dirty="0"/>
              <a:t>Chain of Custody:</a:t>
            </a:r>
            <a:endParaRPr lang="en-US" sz="2400" dirty="0"/>
          </a:p>
          <a:p>
            <a:pPr lvl="1"/>
            <a:r>
              <a:rPr lang="en-US" sz="2400" dirty="0"/>
              <a:t>Document the chain of custody for each piece of evidence, including who collected it, when, and where.</a:t>
            </a:r>
          </a:p>
          <a:p>
            <a:r>
              <a:rPr lang="en-US" sz="2400" b="1" dirty="0" smtClean="0"/>
              <a:t>Chain </a:t>
            </a:r>
            <a:r>
              <a:rPr lang="en-US" sz="2400" b="1" dirty="0"/>
              <a:t>of Custody:</a:t>
            </a:r>
            <a:endParaRPr lang="en-US" sz="2400" dirty="0"/>
          </a:p>
          <a:p>
            <a:pPr lvl="1"/>
            <a:r>
              <a:rPr lang="en-US" sz="2400" dirty="0"/>
              <a:t>Document the chain of custody for each piece of evidence, including who collected it, when, and where</a:t>
            </a:r>
            <a:r>
              <a:rPr lang="en-US" sz="2400" dirty="0" smtClean="0"/>
              <a:t>.</a:t>
            </a:r>
          </a:p>
          <a:p>
            <a:pPr lvl="1"/>
            <a:r>
              <a:rPr lang="en-US" sz="2400" dirty="0"/>
              <a:t>Maintain a log of everyone who handled the evidence from collection to storage.</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144976461"/>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spcBef>
                <a:spcPts val="0"/>
              </a:spcBef>
              <a:buNone/>
            </a:pPr>
            <a:r>
              <a:rPr lang="en-US" dirty="0"/>
              <a:t>procedure to collect evidence in crime scene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201424"/>
          </a:xfrm>
          <a:prstGeom prst="rect">
            <a:avLst/>
          </a:prstGeom>
        </p:spPr>
        <p:txBody>
          <a:bodyPr wrap="square">
            <a:spAutoFit/>
          </a:bodyPr>
          <a:lstStyle/>
          <a:p>
            <a:r>
              <a:rPr lang="en-US" sz="2400" b="1" dirty="0"/>
              <a:t>Packaging and Labeling:</a:t>
            </a:r>
            <a:endParaRPr lang="en-US" sz="2400" dirty="0"/>
          </a:p>
          <a:p>
            <a:pPr lvl="1"/>
            <a:r>
              <a:rPr lang="en-US" sz="2400" dirty="0"/>
              <a:t>Package each piece of evidence separately to prevent cross-contamination.</a:t>
            </a:r>
          </a:p>
          <a:p>
            <a:pPr lvl="1"/>
            <a:r>
              <a:rPr lang="en-US" sz="2400" dirty="0"/>
              <a:t>Label each package with information such as case number, item number, description, date, and collector's initials.</a:t>
            </a:r>
          </a:p>
          <a:p>
            <a:r>
              <a:rPr lang="en-US" sz="2400" b="1" dirty="0"/>
              <a:t>Transportation:</a:t>
            </a:r>
            <a:endParaRPr lang="en-US" sz="2400" dirty="0"/>
          </a:p>
          <a:p>
            <a:pPr lvl="1"/>
            <a:r>
              <a:rPr lang="en-US" sz="2400" dirty="0"/>
              <a:t>Ensure proper transportation of evidence to the forensic laboratory or evidence storage facility.</a:t>
            </a:r>
          </a:p>
          <a:p>
            <a:pPr lvl="1"/>
            <a:r>
              <a:rPr lang="en-US" sz="2400" dirty="0"/>
              <a:t>Follow any applicable regulations for transporting specific types of evidence.</a:t>
            </a:r>
          </a:p>
          <a:p>
            <a:r>
              <a:rPr lang="en-US" sz="2400" b="1" dirty="0"/>
              <a:t>Documentation:</a:t>
            </a:r>
            <a:endParaRPr lang="en-US" sz="2400" dirty="0"/>
          </a:p>
          <a:p>
            <a:pPr lvl="1"/>
            <a:r>
              <a:rPr lang="en-US" sz="2400" dirty="0"/>
              <a:t>Complete a detailed evidence inventory list, describing each item, its location, and the circumstances of its collection.</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776213256"/>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spcBef>
                <a:spcPts val="0"/>
              </a:spcBef>
              <a:buNone/>
            </a:pPr>
            <a:r>
              <a:rPr lang="en-US" dirty="0"/>
              <a:t>procedure to collect evidence in crime scene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3724096"/>
          </a:xfrm>
          <a:prstGeom prst="rect">
            <a:avLst/>
          </a:prstGeom>
        </p:spPr>
        <p:txBody>
          <a:bodyPr wrap="square">
            <a:spAutoFit/>
          </a:bodyPr>
          <a:lstStyle/>
          <a:p>
            <a:r>
              <a:rPr lang="en-US" sz="2400" b="1" dirty="0"/>
              <a:t>Secure the Scene:</a:t>
            </a:r>
            <a:endParaRPr lang="en-US" sz="2400" dirty="0"/>
          </a:p>
          <a:p>
            <a:pPr lvl="1"/>
            <a:r>
              <a:rPr lang="en-US" sz="2400" dirty="0"/>
              <a:t>After evidence collection is complete, secure the scene and document any changes made during the investigation.</a:t>
            </a:r>
          </a:p>
          <a:p>
            <a:r>
              <a:rPr lang="en-US" sz="2400" dirty="0"/>
              <a:t>Remember, the specific procedures may vary depending on the type of crime and the nature of the evidence. Always follow the guidelines and protocols established by your law enforcement agency. If you are not a trained forensic professional, it is crucial to involve experts in evidence collection and preservation to ensure the integrity of the investigative process.</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5650897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735</Words>
  <Application>Microsoft Office PowerPoint</Application>
  <PresentationFormat>On-screen Show (4:3)</PresentationFormat>
  <Paragraphs>69</Paragraphs>
  <Slides>8</Slides>
  <Notes>1</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Algerian</vt:lpstr>
      <vt:lpstr>Arial</vt:lpstr>
      <vt:lpstr>Calibri</vt:lpstr>
      <vt:lpstr>Times New Roman</vt:lpstr>
      <vt:lpstr>Office Theme</vt:lpstr>
      <vt:lpstr>DR SNSRCAS, CBE  Introduction to Digital Forensics 21PCA213  I MCA  ODD SEM UNIT IV procedure to collect evidence in crime scene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250</cp:revision>
  <dcterms:created xsi:type="dcterms:W3CDTF">2006-08-16T00:00:00Z</dcterms:created>
  <dcterms:modified xsi:type="dcterms:W3CDTF">2023-11-26T11:49:23Z</dcterms:modified>
</cp:coreProperties>
</file>